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264" r:id="rId3"/>
    <p:sldId id="265" r:id="rId4"/>
    <p:sldId id="266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90" r:id="rId13"/>
    <p:sldId id="291" r:id="rId14"/>
    <p:sldId id="292" r:id="rId15"/>
    <p:sldId id="293" r:id="rId16"/>
    <p:sldId id="294" r:id="rId17"/>
    <p:sldId id="295" r:id="rId18"/>
    <p:sldId id="301" r:id="rId19"/>
    <p:sldId id="311" r:id="rId20"/>
    <p:sldId id="312" r:id="rId21"/>
    <p:sldId id="316" r:id="rId22"/>
    <p:sldId id="327" r:id="rId23"/>
    <p:sldId id="328" r:id="rId24"/>
    <p:sldId id="32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8B39-E7D6-400F-BBE1-16586308C884}" type="datetimeFigureOut">
              <a:rPr lang="fr-FR" smtClean="0"/>
              <a:pPr/>
              <a:t>24/05/2016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68B5-4E29-440D-9854-FC2D7443CC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683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4485-2ACB-4277-A177-7602C49C3D73}" type="datetimeFigureOut">
              <a:rPr lang="fr-FR" smtClean="0"/>
              <a:pPr/>
              <a:t>24/05/2016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5CE5-1D4F-4D1A-83B0-77A99E86E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558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No</a:t>
            </a:r>
            <a:r>
              <a:rPr lang="en-US" baseline="0" dirty="0" smtClean="0"/>
              <a:t> disclosures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42FD2-7D69-0044-A935-D751DC3029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5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1D0F-8DAF-4202-812C-06FFF6ADDB28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In and Out of phase -offers advantage over CT in presence of fatty liver</a:t>
            </a: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gad:	-characterize known lesions	-detect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additional lesions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Hepatocyte Specific Contrast Agents	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dirty="0" err="1" smtClean="0"/>
              <a:t>ypointese</a:t>
            </a:r>
            <a:r>
              <a:rPr lang="en-US" dirty="0" smtClean="0"/>
              <a:t> on delayed phase 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DWI/ADC -</a:t>
            </a:r>
            <a:r>
              <a:rPr lang="en-US" dirty="0" smtClean="0"/>
              <a:t>Restricted diffusion - high signal intensity lesions with low ADC values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-improved detection	-increased conspicuity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lesions</a:t>
            </a:r>
            <a:endParaRPr lang="en-US" dirty="0" smtClean="0"/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spatial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 than CT Improved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 tissue sensitivity/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soft tissue contrast:	-detect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1D0F-8DAF-4202-812C-06FFF6ADDB28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organic anion transporting polypeptides (OATPs) and excreted via multidrug resistance-associated proteins (MRPs) to bile </a:t>
            </a:r>
            <a:r>
              <a:rPr lang="en-US" dirty="0" err="1" smtClean="0"/>
              <a:t>canaliculi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42FD2-7D69-0044-A935-D751DC3029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MultiHance</a:t>
            </a:r>
            <a:endParaRPr lang="en-US" dirty="0" smtClean="0"/>
          </a:p>
          <a:p>
            <a:pPr lvl="1" algn="l" rtl="0"/>
            <a:r>
              <a:rPr lang="en-US" dirty="0" smtClean="0"/>
              <a:t>95% renal excretion</a:t>
            </a:r>
          </a:p>
          <a:p>
            <a:pPr lvl="1" algn="l" rtl="0"/>
            <a:r>
              <a:rPr lang="en-US" dirty="0" smtClean="0"/>
              <a:t>3-5% </a:t>
            </a:r>
            <a:r>
              <a:rPr lang="en-US" dirty="0" err="1" smtClean="0"/>
              <a:t>biliary</a:t>
            </a:r>
            <a:endParaRPr lang="en-US" dirty="0" smtClean="0"/>
          </a:p>
          <a:p>
            <a:pPr lvl="1" algn="l" rtl="0"/>
            <a:r>
              <a:rPr lang="en-US" dirty="0" smtClean="0"/>
              <a:t>Delayed imaging time 1-2 hours</a:t>
            </a:r>
          </a:p>
          <a:p>
            <a:pPr algn="l" rtl="0"/>
            <a:r>
              <a:rPr lang="en-US" dirty="0" err="1" smtClean="0"/>
              <a:t>Eovist</a:t>
            </a:r>
            <a:endParaRPr lang="en-US" dirty="0" smtClean="0"/>
          </a:p>
          <a:p>
            <a:pPr lvl="1" algn="l" rtl="0"/>
            <a:r>
              <a:rPr lang="en-US" dirty="0" smtClean="0"/>
              <a:t>50% renal</a:t>
            </a:r>
          </a:p>
          <a:p>
            <a:pPr lvl="1" algn="l" rtl="0"/>
            <a:r>
              <a:rPr lang="en-US" dirty="0" smtClean="0"/>
              <a:t>50% </a:t>
            </a:r>
            <a:r>
              <a:rPr lang="en-US" dirty="0" err="1" smtClean="0"/>
              <a:t>biliary</a:t>
            </a:r>
            <a:endParaRPr lang="en-US" dirty="0" smtClean="0"/>
          </a:p>
          <a:p>
            <a:pPr lvl="1" algn="l" rtl="0"/>
            <a:r>
              <a:rPr lang="en-US" dirty="0" smtClean="0"/>
              <a:t>10-60 minutes</a:t>
            </a:r>
          </a:p>
          <a:p>
            <a:pPr lvl="1" algn="l" rtl="0"/>
            <a:r>
              <a:rPr lang="en-US" dirty="0" smtClean="0"/>
              <a:t>Better delineation of </a:t>
            </a:r>
            <a:r>
              <a:rPr lang="en-US" dirty="0" err="1" smtClean="0"/>
              <a:t>biliary</a:t>
            </a:r>
            <a:r>
              <a:rPr lang="en-US" dirty="0" smtClean="0"/>
              <a:t> tree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1D0F-8DAF-4202-812C-06FFF6ADDB28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Solution: dual arterial phase, slower injection rate, square matrix</a:t>
            </a:r>
          </a:p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879E-C50E-4DE1-BAF0-46247CD5B778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(two breath hold acquisitions)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value is the strength of the diffusion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sensitizing gradient,</a:t>
            </a:r>
            <a:endParaRPr lang="he-IL" dirty="0" smtClean="0"/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principle is based upon measuring the random motion of water into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voxel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tissue. It provides quantitative information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tissue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depicting between normal parenchyma and malignant tissues/ apparent diffusion coefficient (ADC)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is a measure of the magnitude of diffusion within a tissue.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ADC values are automatically calculated by software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displayed as a parametric map.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1D0F-8DAF-4202-812C-06FFF6ADDB28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rtl="0"/>
            <a:fld id="{CC8AC480-9526-4830-B553-42185C23902F}" type="slidenum">
              <a:rPr lang="he-IL" sz="1200">
                <a:solidFill>
                  <a:prstClr val="black"/>
                </a:solidFill>
              </a:rPr>
              <a:pPr rtl="0"/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3953-1A23-4F2E-8F61-527B723870C4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B4DF-5E6B-4607-90EC-7B092583EF96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7382-4D17-482A-9935-E94756A74D1D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181E-1D06-4851-9C91-237F950C87BE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EA10-8668-471C-B6A5-91234F158F1F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1E9A-735F-49E9-829E-AC23189F39B6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FC9-DD53-49C5-B3B4-844354ED499E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8E9A-29BD-4D98-8062-97064F999A4F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239-39CA-415E-8171-3CD3DD50FFF9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253-EFF6-427B-BF67-560AD0226588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6D20-E158-4E2B-A73A-0078886ED7E2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CC05-7679-4535-B356-A0AF9A4C0AA4}" type="datetime1">
              <a:rPr lang="fr-FR" smtClean="0"/>
              <a:pPr/>
              <a:t>24/05/2016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MRI of Malignant Hepatic Tumors:</a:t>
            </a:r>
            <a:br>
              <a:rPr lang="en-US" dirty="0" smtClean="0"/>
            </a:br>
            <a:r>
              <a:rPr lang="en-US" dirty="0" smtClean="0"/>
              <a:t>Tips and Tricks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/>
              <a:t>Rachel Schor-Bardach MD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380" y="6303218"/>
            <a:ext cx="2617124" cy="5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i="1" dirty="0" smtClean="0"/>
              <a:t>Basics Of MRI : How I Do It?  AFIIM -ISRA 2016</a:t>
            </a:r>
            <a:endParaRPr lang="fr-BE" b="1" i="1" dirty="0"/>
          </a:p>
        </p:txBody>
      </p:sp>
      <p:pic>
        <p:nvPicPr>
          <p:cNvPr id="6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799"/>
            <a:ext cx="1443536" cy="9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41349"/>
          <a:stretch>
            <a:fillRect/>
          </a:stretch>
        </p:blipFill>
        <p:spPr bwMode="auto">
          <a:xfrm>
            <a:off x="1" y="44624"/>
            <a:ext cx="313183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4356" y="6453336"/>
            <a:ext cx="191539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err="1" smtClean="0"/>
              <a:t>Ringe</a:t>
            </a:r>
            <a:r>
              <a:rPr lang="en-US" sz="1600" dirty="0" smtClean="0"/>
              <a:t> et al. AJR 2010</a:t>
            </a:r>
            <a:endParaRPr lang="he-IL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057" t="7711" r="5520" b="20456"/>
          <a:stretch>
            <a:fillRect/>
          </a:stretch>
        </p:blipFill>
        <p:spPr bwMode="auto">
          <a:xfrm>
            <a:off x="2995243" y="0"/>
            <a:ext cx="61487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812360" y="476672"/>
            <a:ext cx="971600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848872" y="4437112"/>
            <a:ext cx="971600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HPB agents- disadvantages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Poor image quality of early period (i.e. arterial phase) after administration of contrast agent.</a:t>
            </a:r>
          </a:p>
          <a:p>
            <a:pPr lvl="1" algn="l" rtl="0"/>
            <a:r>
              <a:rPr lang="en-US" dirty="0" smtClean="0"/>
              <a:t> ringing artifact-derived from a steep concentration  and higher </a:t>
            </a:r>
            <a:r>
              <a:rPr lang="en-US" dirty="0" err="1" smtClean="0"/>
              <a:t>relaxivity</a:t>
            </a:r>
            <a:r>
              <a:rPr lang="en-US" dirty="0" smtClean="0"/>
              <a:t> of contrast</a:t>
            </a:r>
          </a:p>
          <a:p>
            <a:pPr lvl="1" algn="l" rtl="0"/>
            <a:r>
              <a:rPr lang="en-US" dirty="0" smtClean="0"/>
              <a:t>acute transient </a:t>
            </a:r>
            <a:r>
              <a:rPr lang="en-US" dirty="0" err="1" smtClean="0"/>
              <a:t>dyspnea</a:t>
            </a:r>
            <a:r>
              <a:rPr lang="en-US" dirty="0" smtClean="0"/>
              <a:t>-  temporary, self-limiting roughly 10-20 seconds, may cause  motion artifact</a:t>
            </a:r>
          </a:p>
          <a:p>
            <a:pPr algn="l" rtl="0"/>
            <a:r>
              <a:rPr lang="en-US" dirty="0" err="1" smtClean="0"/>
              <a:t>Multihance</a:t>
            </a:r>
            <a:r>
              <a:rPr lang="en-US" dirty="0" smtClean="0"/>
              <a:t>: additional delayed sequence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Diffusion-weighted MRI (DW-MRI)</a:t>
            </a:r>
          </a:p>
        </p:txBody>
      </p:sp>
      <p:sp>
        <p:nvSpPr>
          <p:cNvPr id="10137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 smtClean="0"/>
              <a:t>Measures mobility of water molecules (</a:t>
            </a:r>
            <a:r>
              <a:rPr lang="en-US" sz="2800" b="1" dirty="0" smtClean="0"/>
              <a:t>Brownian motion)</a:t>
            </a:r>
            <a:r>
              <a:rPr lang="en-US" sz="2800" dirty="0" smtClean="0"/>
              <a:t> in tissues</a:t>
            </a:r>
          </a:p>
          <a:p>
            <a:pPr algn="l" rtl="0" eaLnBrk="1" hangingPunct="1"/>
            <a:r>
              <a:rPr lang="en-US" sz="2800" dirty="0" smtClean="0"/>
              <a:t>Influenced by cellular environment</a:t>
            </a:r>
          </a:p>
          <a:p>
            <a:pPr algn="l" rtl="0" eaLnBrk="1" hangingPunct="1"/>
            <a:r>
              <a:rPr lang="en-US" sz="2800" dirty="0" smtClean="0"/>
              <a:t>Monitors changes in cellularity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1381" name="Text Box 8"/>
          <p:cNvSpPr txBox="1">
            <a:spLocks noChangeArrowheads="1"/>
          </p:cNvSpPr>
          <p:nvPr/>
        </p:nvSpPr>
        <p:spPr bwMode="auto">
          <a:xfrm>
            <a:off x="6516216" y="6474822"/>
            <a:ext cx="4105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dirty="0" err="1" smtClean="0"/>
              <a:t>Qayyum</a:t>
            </a:r>
            <a:r>
              <a:rPr lang="en-US" sz="1600" dirty="0" smtClean="0"/>
              <a:t>, </a:t>
            </a:r>
            <a:r>
              <a:rPr lang="en-US" sz="1600" dirty="0"/>
              <a:t>RadioGraphics 2009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0152" y="495408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Tumor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584446" y="4954087"/>
            <a:ext cx="779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Norma</a:t>
            </a:r>
            <a:r>
              <a:rPr lang="en-US" sz="1400" dirty="0" smtClean="0"/>
              <a:t>l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85" y="4049517"/>
            <a:ext cx="3303587" cy="117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7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 Imaging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Add </a:t>
            </a:r>
            <a:r>
              <a:rPr lang="en-US" dirty="0"/>
              <a:t>useful qualitative </a:t>
            </a:r>
            <a:r>
              <a:rPr lang="en-US" dirty="0" smtClean="0"/>
              <a:t>and quantitative </a:t>
            </a:r>
            <a:r>
              <a:rPr lang="en-US" dirty="0"/>
              <a:t>information to conventional imaging </a:t>
            </a:r>
            <a:r>
              <a:rPr lang="en-US" dirty="0" smtClean="0"/>
              <a:t>sequences</a:t>
            </a:r>
          </a:p>
          <a:p>
            <a:pPr algn="l" rtl="0"/>
            <a:r>
              <a:rPr lang="en-US" dirty="0" smtClean="0"/>
              <a:t>Increased conspicuity of </a:t>
            </a:r>
            <a:r>
              <a:rPr lang="en-US" dirty="0" err="1" smtClean="0"/>
              <a:t>subcm</a:t>
            </a:r>
            <a:r>
              <a:rPr lang="en-US" dirty="0" smtClean="0"/>
              <a:t> lesions</a:t>
            </a:r>
          </a:p>
          <a:p>
            <a:pPr algn="l" rtl="0"/>
            <a:r>
              <a:rPr lang="en-US" dirty="0" smtClean="0"/>
              <a:t>Acquired </a:t>
            </a:r>
            <a:r>
              <a:rPr lang="en-US" dirty="0"/>
              <a:t>relatively </a:t>
            </a:r>
            <a:r>
              <a:rPr lang="en-US" dirty="0" smtClean="0"/>
              <a:t>quickly</a:t>
            </a:r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non-contrast </a:t>
            </a:r>
            <a:r>
              <a:rPr lang="en-US" dirty="0" smtClean="0"/>
              <a:t>technique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Quantitative analysis with the generation of apparent diffusion coefficient ADC value requiring at least two b-values (a low and a high b value)</a:t>
            </a:r>
          </a:p>
          <a:p>
            <a:pPr algn="l" rtl="0"/>
            <a:r>
              <a:rPr lang="en-US" dirty="0" smtClean="0"/>
              <a:t>appropriate </a:t>
            </a:r>
            <a:r>
              <a:rPr lang="en-US" i="1" dirty="0" smtClean="0"/>
              <a:t>b value selection </a:t>
            </a:r>
            <a:r>
              <a:rPr lang="en-US" dirty="0" smtClean="0"/>
              <a:t>must be tailored to the organ being assessed</a:t>
            </a:r>
            <a:endParaRPr lang="he-IL" dirty="0" smtClean="0"/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5630" r="2261" b="20297"/>
          <a:stretch/>
        </p:blipFill>
        <p:spPr bwMode="auto">
          <a:xfrm>
            <a:off x="0" y="4149080"/>
            <a:ext cx="355477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25001" r="6794" b="23629"/>
          <a:stretch/>
        </p:blipFill>
        <p:spPr bwMode="auto">
          <a:xfrm>
            <a:off x="2771800" y="4136062"/>
            <a:ext cx="3744416" cy="2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5285" r="5869" b="18873"/>
          <a:stretch/>
        </p:blipFill>
        <p:spPr bwMode="auto">
          <a:xfrm>
            <a:off x="5530605" y="4149080"/>
            <a:ext cx="3649907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2210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 0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149080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 500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2210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ADC</a:t>
            </a:r>
            <a:endParaRPr lang="he-I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Apparent </a:t>
            </a:r>
            <a:r>
              <a:rPr lang="en-US" sz="3600" dirty="0"/>
              <a:t>diffusion </a:t>
            </a:r>
            <a:r>
              <a:rPr lang="en-US" sz="3600" dirty="0" smtClean="0"/>
              <a:t>coefficient-ADC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4651" b="20067"/>
          <a:stretch/>
        </p:blipFill>
        <p:spPr bwMode="auto">
          <a:xfrm>
            <a:off x="309309" y="1772816"/>
            <a:ext cx="4295856" cy="277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63" y="1805091"/>
            <a:ext cx="4059328" cy="27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801" y="17797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DWI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4145" y="182159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ADC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01" y="5071766"/>
            <a:ext cx="829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      A </a:t>
            </a:r>
            <a:r>
              <a:rPr lang="en-US" sz="2800" dirty="0"/>
              <a:t>low </a:t>
            </a:r>
            <a:r>
              <a:rPr lang="en-US" sz="2800" dirty="0" smtClean="0"/>
              <a:t>ADC value -  </a:t>
            </a:r>
            <a:r>
              <a:rPr lang="en-US" sz="2800" dirty="0"/>
              <a:t>tumor of dense cellularity</a:t>
            </a:r>
          </a:p>
          <a:p>
            <a:pPr algn="l" rtl="0"/>
            <a:r>
              <a:rPr lang="en-US" sz="2800" dirty="0" smtClean="0"/>
              <a:t>      A </a:t>
            </a:r>
            <a:r>
              <a:rPr lang="en-US" sz="2800" dirty="0"/>
              <a:t>high </a:t>
            </a:r>
            <a:r>
              <a:rPr lang="en-US" sz="2800" dirty="0" smtClean="0"/>
              <a:t>ADC value - </a:t>
            </a:r>
            <a:r>
              <a:rPr lang="en-US" sz="2800" dirty="0"/>
              <a:t>necrotic or cystic lesion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339752" y="2306092"/>
            <a:ext cx="288032" cy="25881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6811495" y="2149056"/>
            <a:ext cx="324036" cy="3140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22369" y="4568213"/>
            <a:ext cx="8643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DWI is quantified by calculating the apparent </a:t>
            </a:r>
            <a:r>
              <a:rPr lang="en-US" dirty="0" smtClean="0"/>
              <a:t>diffusion  </a:t>
            </a:r>
            <a:r>
              <a:rPr lang="en-US" dirty="0"/>
              <a:t>coefficient (ADC)</a:t>
            </a:r>
          </a:p>
        </p:txBody>
      </p:sp>
    </p:spTree>
    <p:extLst>
      <p:ext uri="{BB962C8B-B14F-4D97-AF65-F5344CB8AC3E}">
        <p14:creationId xmlns:p14="http://schemas.microsoft.com/office/powerpoint/2010/main" val="2426293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limitations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R</a:t>
            </a:r>
            <a:r>
              <a:rPr lang="en-US" dirty="0" smtClean="0"/>
              <a:t>elatively </a:t>
            </a:r>
            <a:r>
              <a:rPr lang="en-US" dirty="0"/>
              <a:t>low </a:t>
            </a:r>
            <a:r>
              <a:rPr lang="en-US" dirty="0" smtClean="0"/>
              <a:t>spatial resolution</a:t>
            </a:r>
          </a:p>
          <a:p>
            <a:pPr algn="l" rtl="0"/>
            <a:r>
              <a:rPr lang="en-US" dirty="0" smtClean="0"/>
              <a:t>Reduced SNR</a:t>
            </a:r>
          </a:p>
          <a:p>
            <a:pPr algn="l" rtl="0"/>
            <a:r>
              <a:rPr lang="en-US" dirty="0" smtClean="0"/>
              <a:t>Impaired </a:t>
            </a:r>
            <a:r>
              <a:rPr lang="en-US" dirty="0"/>
              <a:t>by susceptibility </a:t>
            </a:r>
            <a:r>
              <a:rPr lang="en-US" dirty="0" smtClean="0"/>
              <a:t>artifacts caused </a:t>
            </a:r>
            <a:r>
              <a:rPr lang="en-US" dirty="0"/>
              <a:t>by B1 </a:t>
            </a:r>
            <a:r>
              <a:rPr lang="en-US" dirty="0" err="1" smtClean="0"/>
              <a:t>inhomogeneities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for focal liver lesions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DWI is </a:t>
            </a:r>
            <a:r>
              <a:rPr lang="en-US" dirty="0" smtClean="0">
                <a:solidFill>
                  <a:srgbClr val="00FF00"/>
                </a:solidFill>
              </a:rPr>
              <a:t>highly sensitive for detection of liver metastases</a:t>
            </a:r>
            <a:r>
              <a:rPr lang="en-US" dirty="0" smtClean="0"/>
              <a:t>, especially for small lesions &lt; 2 cm.</a:t>
            </a:r>
          </a:p>
          <a:p>
            <a:pPr algn="l" rtl="0"/>
            <a:r>
              <a:rPr lang="en-US" dirty="0" smtClean="0"/>
              <a:t>Combined DWI and CE T1WI yields the best performance</a:t>
            </a:r>
          </a:p>
          <a:p>
            <a:pPr algn="l" rtl="0"/>
            <a:r>
              <a:rPr lang="en-US" dirty="0" smtClean="0"/>
              <a:t>DWI is a reasonable alternative to CE MRI in patients who cannot receive GBCAs</a:t>
            </a:r>
          </a:p>
          <a:p>
            <a:pPr algn="l" rtl="0"/>
            <a:r>
              <a:rPr lang="en-US" dirty="0" smtClean="0"/>
              <a:t>DWI demonstrates </a:t>
            </a:r>
            <a:r>
              <a:rPr lang="en-US" dirty="0" smtClean="0">
                <a:solidFill>
                  <a:srgbClr val="00FF00"/>
                </a:solidFill>
              </a:rPr>
              <a:t>moderate sensitivity for HCC detection</a:t>
            </a:r>
            <a:r>
              <a:rPr lang="en-US" dirty="0" smtClean="0"/>
              <a:t>. DWI should be used in combination with conventional MRI sequences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042953" y="6381328"/>
            <a:ext cx="47500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Lewis et al </a:t>
            </a:r>
            <a:r>
              <a:rPr lang="en-US" i="1" dirty="0" err="1" smtClean="0"/>
              <a:t>Magn</a:t>
            </a:r>
            <a:r>
              <a:rPr lang="en-US" i="1" dirty="0" smtClean="0"/>
              <a:t> </a:t>
            </a:r>
            <a:r>
              <a:rPr lang="en-US" i="1" dirty="0" err="1" smtClean="0"/>
              <a:t>Reson</a:t>
            </a:r>
            <a:r>
              <a:rPr lang="en-US" i="1" dirty="0" smtClean="0"/>
              <a:t> Imaging </a:t>
            </a:r>
            <a:r>
              <a:rPr lang="en-US" i="1" dirty="0" err="1" smtClean="0"/>
              <a:t>Clin</a:t>
            </a:r>
            <a:r>
              <a:rPr lang="en-US" i="1" dirty="0" smtClean="0"/>
              <a:t> N Am. 2014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liver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Chemotherapy –induced </a:t>
            </a:r>
            <a:r>
              <a:rPr lang="en-US" dirty="0" err="1" smtClean="0"/>
              <a:t>steatosis</a:t>
            </a:r>
            <a:r>
              <a:rPr lang="en-US" dirty="0" smtClean="0"/>
              <a:t> (Most common: 5-FU, </a:t>
            </a:r>
            <a:r>
              <a:rPr lang="en-US" dirty="0" err="1" smtClean="0"/>
              <a:t>irinotecan</a:t>
            </a:r>
            <a:r>
              <a:rPr lang="en-US" dirty="0" smtClean="0"/>
              <a:t>, </a:t>
            </a:r>
            <a:r>
              <a:rPr lang="en-US" dirty="0" err="1" smtClean="0"/>
              <a:t>tamoxifen</a:t>
            </a:r>
            <a:r>
              <a:rPr lang="en-US" dirty="0" smtClean="0"/>
              <a:t>, </a:t>
            </a:r>
            <a:r>
              <a:rPr lang="en-US" dirty="0" err="1" smtClean="0"/>
              <a:t>methotrexate</a:t>
            </a:r>
            <a:r>
              <a:rPr lang="en-US" dirty="0" smtClean="0"/>
              <a:t> )</a:t>
            </a:r>
          </a:p>
          <a:p>
            <a:pPr algn="l" rtl="0"/>
            <a:r>
              <a:rPr lang="en-US" dirty="0" smtClean="0"/>
              <a:t>Important to recognize- </a:t>
            </a:r>
            <a:r>
              <a:rPr lang="en-US" dirty="0" err="1" smtClean="0"/>
              <a:t>steatosis</a:t>
            </a:r>
            <a:r>
              <a:rPr lang="en-US" dirty="0" smtClean="0"/>
              <a:t> can limit metastases detection on CT</a:t>
            </a:r>
          </a:p>
          <a:p>
            <a:pPr algn="l" rtl="0"/>
            <a:r>
              <a:rPr lang="en-US" dirty="0" smtClean="0"/>
              <a:t>MR is markedly superior to MDCT (p&lt;0.001) particularly for detection of small/</a:t>
            </a:r>
            <a:r>
              <a:rPr lang="en-US" dirty="0" err="1" smtClean="0"/>
              <a:t>subcentimeter</a:t>
            </a:r>
            <a:r>
              <a:rPr lang="en-US" dirty="0" smtClean="0"/>
              <a:t> lesions (p&lt;0.004)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557281" y="6165304"/>
            <a:ext cx="5586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dirty="0" err="1"/>
              <a:t>Kulemann</a:t>
            </a:r>
            <a:r>
              <a:rPr lang="en-US" sz="1100" dirty="0"/>
              <a:t> V, </a:t>
            </a:r>
            <a:r>
              <a:rPr lang="en-US" sz="1100" dirty="0" err="1"/>
              <a:t>Schima</a:t>
            </a:r>
            <a:r>
              <a:rPr lang="en-US" sz="1100" dirty="0"/>
              <a:t> W, </a:t>
            </a:r>
            <a:r>
              <a:rPr lang="en-US" sz="1100" dirty="0" err="1"/>
              <a:t>Tamandl</a:t>
            </a:r>
            <a:r>
              <a:rPr lang="en-US" sz="1100" dirty="0"/>
              <a:t> D, et al. Preoperative detection of colorectal liver metastases in fatty liver: MDCT or MRI? </a:t>
            </a:r>
            <a:r>
              <a:rPr lang="en-US" sz="1100" dirty="0" err="1"/>
              <a:t>Eur</a:t>
            </a:r>
            <a:r>
              <a:rPr lang="en-US" sz="1100" dirty="0"/>
              <a:t> J </a:t>
            </a:r>
            <a:r>
              <a:rPr lang="en-US" sz="1100" dirty="0" err="1"/>
              <a:t>Radiol</a:t>
            </a:r>
            <a:r>
              <a:rPr lang="en-US" sz="1100" dirty="0"/>
              <a:t> 2011;79(2):e1–e6.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Cirrhotic liver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HPB Phase:</a:t>
            </a:r>
          </a:p>
          <a:p>
            <a:pPr lvl="1" algn="l" rtl="0"/>
            <a:r>
              <a:rPr lang="en-US" dirty="0" smtClean="0"/>
              <a:t>In </a:t>
            </a:r>
            <a:r>
              <a:rPr lang="en-US" b="1" i="1" dirty="0" smtClean="0"/>
              <a:t>most HCC</a:t>
            </a:r>
            <a:r>
              <a:rPr lang="en-US" dirty="0" smtClean="0"/>
              <a:t>: expression of OATP1B1/B3     and the MRP2 expression   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influx of contrast agent is restricted and the excretion of contrast agent is enhanced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HCCs appear </a:t>
            </a:r>
            <a:r>
              <a:rPr lang="en-US" dirty="0" err="1" smtClean="0">
                <a:solidFill>
                  <a:srgbClr val="00FF00"/>
                </a:solidFill>
              </a:rPr>
              <a:t>hypointense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  <a:p>
            <a:pPr lvl="1" algn="l" rtl="0"/>
            <a:r>
              <a:rPr lang="en-US" b="1" i="1" dirty="0" smtClean="0"/>
              <a:t>Regenerative or low-grade dysplastic nodules </a:t>
            </a:r>
            <a:r>
              <a:rPr lang="en-US" dirty="0" smtClean="0"/>
              <a:t>consist of functioning </a:t>
            </a:r>
            <a:r>
              <a:rPr lang="en-US" dirty="0" err="1" smtClean="0"/>
              <a:t>hepatocytes</a:t>
            </a:r>
            <a:r>
              <a:rPr lang="en-US" dirty="0" smtClean="0"/>
              <a:t> - have a normal </a:t>
            </a:r>
            <a:r>
              <a:rPr lang="en-US" dirty="0" err="1" smtClean="0"/>
              <a:t>biliary</a:t>
            </a:r>
            <a:r>
              <a:rPr lang="en-US" dirty="0" smtClean="0"/>
              <a:t> excretory system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FF00"/>
                </a:solidFill>
              </a:rPr>
              <a:t>iso</a:t>
            </a:r>
            <a:r>
              <a:rPr lang="en-US" dirty="0" smtClean="0">
                <a:solidFill>
                  <a:srgbClr val="00FF00"/>
                </a:solidFill>
              </a:rPr>
              <a:t>-intense</a:t>
            </a:r>
            <a:r>
              <a:rPr lang="en-US" dirty="0" smtClean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6300609"/>
            <a:ext cx="290682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err="1" smtClean="0"/>
              <a:t>Tsuboyama</a:t>
            </a:r>
            <a:r>
              <a:rPr lang="en-US" sz="1600" dirty="0" smtClean="0"/>
              <a:t> et al. Radiology 2010</a:t>
            </a:r>
          </a:p>
        </p:txBody>
      </p:sp>
      <p:grpSp>
        <p:nvGrpSpPr>
          <p:cNvPr id="5" name="Group 8"/>
          <p:cNvGrpSpPr/>
          <p:nvPr/>
        </p:nvGrpSpPr>
        <p:grpSpPr>
          <a:xfrm>
            <a:off x="7164288" y="2276872"/>
            <a:ext cx="144016" cy="252000"/>
            <a:chOff x="5508104" y="2816960"/>
            <a:chExt cx="144016" cy="2520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508104" y="2816960"/>
              <a:ext cx="0" cy="25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643736" y="2816960"/>
              <a:ext cx="8384" cy="25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1"/>
          <p:cNvGrpSpPr/>
          <p:nvPr/>
        </p:nvGrpSpPr>
        <p:grpSpPr>
          <a:xfrm>
            <a:off x="3995936" y="2672944"/>
            <a:ext cx="144016" cy="252000"/>
            <a:chOff x="2267744" y="3104992"/>
            <a:chExt cx="144016" cy="2520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267744" y="3104992"/>
              <a:ext cx="0" cy="25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411760" y="3104992"/>
              <a:ext cx="0" cy="25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981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“An artist is only as good as his tools.” </a:t>
            </a:r>
            <a:br>
              <a:rPr lang="en-US" sz="2800" dirty="0" smtClean="0"/>
            </a:br>
            <a:r>
              <a:rPr lang="en-US" sz="1800" dirty="0" smtClean="0"/>
              <a:t>–Elaine Maurer, circa 1991</a:t>
            </a:r>
            <a:endParaRPr lang="en-US" sz="1800" dirty="0"/>
          </a:p>
        </p:txBody>
      </p:sp>
      <p:pic>
        <p:nvPicPr>
          <p:cNvPr id="5" name="Picture 4" descr="Screen Shot 2015-05-14 at 9.20.4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93" y="1450469"/>
            <a:ext cx="3486384" cy="5250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9685" y="6488668"/>
            <a:ext cx="126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Wikiart.org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3549" y="5590981"/>
            <a:ext cx="209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Pablo Ruiz y Picasso</a:t>
            </a:r>
          </a:p>
          <a:p>
            <a:r>
              <a:rPr lang="en-US" dirty="0" smtClean="0"/>
              <a:t>1896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9792" y="6201078"/>
            <a:ext cx="1018885" cy="49988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FF00"/>
                </a:solidFill>
              </a:rPr>
              <a:t>combination</a:t>
            </a:r>
            <a:r>
              <a:rPr lang="en-US" sz="2800" dirty="0" smtClean="0"/>
              <a:t> of </a:t>
            </a:r>
            <a:r>
              <a:rPr lang="en-US" sz="2800" dirty="0" err="1" smtClean="0"/>
              <a:t>gadoxetic</a:t>
            </a:r>
            <a:r>
              <a:rPr lang="en-US" sz="2800" dirty="0" smtClean="0"/>
              <a:t> acid–enhanced MR imaging and DWI yielded </a:t>
            </a:r>
            <a:r>
              <a:rPr lang="en-US" sz="2800" dirty="0" smtClean="0">
                <a:solidFill>
                  <a:srgbClr val="00FF00"/>
                </a:solidFill>
              </a:rPr>
              <a:t>better diagnostic accuracy and sensitivity </a:t>
            </a:r>
            <a:r>
              <a:rPr lang="en-US" sz="2800" dirty="0" smtClean="0"/>
              <a:t>in the detection of small (&lt;2.0 cm) HCCs than each technique alone </a:t>
            </a:r>
          </a:p>
          <a:p>
            <a:pPr lvl="1" algn="l" rtl="0"/>
            <a:r>
              <a:rPr lang="en-US" sz="2400" dirty="0" smtClean="0"/>
              <a:t>Combined 92.4%; </a:t>
            </a:r>
            <a:r>
              <a:rPr lang="en-US" sz="2400" dirty="0" err="1" smtClean="0"/>
              <a:t>gadoxetic</a:t>
            </a:r>
            <a:r>
              <a:rPr lang="en-US" sz="2400" dirty="0" smtClean="0"/>
              <a:t> acid 81.4%; DW 78.8%; P = .001</a:t>
            </a:r>
            <a:endParaRPr lang="he-IL" sz="24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 err="1" smtClean="0"/>
              <a:t>hyperintensity</a:t>
            </a:r>
            <a:r>
              <a:rPr lang="en-US" sz="2800" dirty="0" smtClean="0"/>
              <a:t> of solid masses on high-b-value DW imaging </a:t>
            </a:r>
            <a:r>
              <a:rPr lang="en-US" sz="2800" dirty="0" smtClean="0">
                <a:solidFill>
                  <a:srgbClr val="00FF00"/>
                </a:solidFill>
              </a:rPr>
              <a:t>is highly indicative of HCC </a:t>
            </a:r>
            <a:r>
              <a:rPr lang="en-US" sz="2800" dirty="0" smtClean="0"/>
              <a:t>in patients with underlying chronic hepatitis or cirrhosis</a:t>
            </a:r>
          </a:p>
          <a:p>
            <a:pPr algn="l" rtl="0"/>
            <a:endParaRPr lang="he-I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73314" y="6525344"/>
            <a:ext cx="233519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/>
              <a:t>Park et al. Radiology 2012</a:t>
            </a:r>
            <a:endParaRPr lang="he-IL" sz="1600" dirty="0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Cirrhotic liver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11118" y="6453336"/>
            <a:ext cx="195662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err="1" smtClean="0"/>
              <a:t>Cruite</a:t>
            </a:r>
            <a:r>
              <a:rPr lang="en-US" sz="1600" dirty="0" smtClean="0"/>
              <a:t> et al. AJR 2010</a:t>
            </a:r>
            <a:endParaRPr lang="he-IL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5636" t="3835" r="4478" b="13904"/>
          <a:stretch>
            <a:fillRect/>
          </a:stretch>
        </p:blipFill>
        <p:spPr bwMode="auto">
          <a:xfrm>
            <a:off x="3605803" y="116632"/>
            <a:ext cx="557471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3881" y="260648"/>
            <a:ext cx="3520006" cy="1152128"/>
            <a:chOff x="43881" y="-27384"/>
            <a:chExt cx="3520006" cy="1152128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16312" r="76526" b="43862"/>
            <a:stretch>
              <a:fillRect/>
            </a:stretch>
          </p:blipFill>
          <p:spPr bwMode="auto">
            <a:xfrm>
              <a:off x="43881" y="-27384"/>
              <a:ext cx="1215751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30909" b="43862"/>
            <a:stretch>
              <a:fillRect/>
            </a:stretch>
          </p:blipFill>
          <p:spPr bwMode="auto">
            <a:xfrm>
              <a:off x="827584" y="-27384"/>
              <a:ext cx="2736303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3779912" y="2492896"/>
            <a:ext cx="5220072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Be familiar of your department ‘tools’</a:t>
            </a:r>
          </a:p>
          <a:p>
            <a:pPr algn="l" rtl="0"/>
            <a:r>
              <a:rPr lang="en-US" dirty="0" smtClean="0"/>
              <a:t>Tailor the protocol per clinical question</a:t>
            </a:r>
          </a:p>
          <a:p>
            <a:pPr algn="l" rtl="0"/>
            <a:r>
              <a:rPr lang="en-US" dirty="0" smtClean="0"/>
              <a:t>Consider HPB agent (especially if liver is cirrhotic or fatty)</a:t>
            </a:r>
          </a:p>
          <a:p>
            <a:pPr algn="l" rtl="0"/>
            <a:r>
              <a:rPr lang="en-US" dirty="0" smtClean="0"/>
              <a:t>Optimize your DWI sequence</a:t>
            </a:r>
          </a:p>
          <a:p>
            <a:pPr algn="l" rtl="0"/>
            <a:r>
              <a:rPr lang="en-US" dirty="0" smtClean="0"/>
              <a:t>Team work (technologists &amp; radiologists)</a:t>
            </a:r>
          </a:p>
        </p:txBody>
      </p:sp>
      <p:pic>
        <p:nvPicPr>
          <p:cNvPr id="4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799"/>
            <a:ext cx="1443536" cy="9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i="1" dirty="0" smtClean="0"/>
              <a:t>Basics Of MRI : How I Do It?  AFIIM -ISRA 2016</a:t>
            </a:r>
            <a:endParaRPr lang="fr-BE" b="1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380" y="6237312"/>
            <a:ext cx="2617124" cy="5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5-05-18 at 8.27.0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3" t="48368" r="11111" b="1249"/>
          <a:stretch/>
        </p:blipFill>
        <p:spPr>
          <a:xfrm>
            <a:off x="7236296" y="0"/>
            <a:ext cx="190770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Sheba Medical Center, Body service:</a:t>
            </a:r>
          </a:p>
          <a:p>
            <a:pPr lvl="1" algn="l" rtl="0"/>
            <a:r>
              <a:rPr lang="en-US" dirty="0" smtClean="0"/>
              <a:t>Dr. Yael </a:t>
            </a:r>
            <a:r>
              <a:rPr lang="en-US" dirty="0" err="1" smtClean="0"/>
              <a:t>Inbar</a:t>
            </a:r>
            <a:endParaRPr lang="en-US" dirty="0" smtClean="0"/>
          </a:p>
          <a:p>
            <a:pPr lvl="1" algn="l" rtl="0"/>
            <a:r>
              <a:rPr lang="en-US" dirty="0" smtClean="0"/>
              <a:t>Prof.  Sara </a:t>
            </a:r>
            <a:r>
              <a:rPr lang="en-US" dirty="0" err="1" smtClean="0"/>
              <a:t>Apter</a:t>
            </a:r>
            <a:endParaRPr lang="en-US" dirty="0" smtClean="0"/>
          </a:p>
          <a:p>
            <a:pPr algn="l" rtl="0"/>
            <a:r>
              <a:rPr lang="en-US" dirty="0" smtClean="0"/>
              <a:t>Memorial Sloan Kettering Cancer Center, Body service:</a:t>
            </a:r>
          </a:p>
          <a:p>
            <a:pPr lvl="1" algn="l" rtl="0"/>
            <a:r>
              <a:rPr lang="en-US" dirty="0" smtClean="0"/>
              <a:t>Dr. Richard Do</a:t>
            </a:r>
          </a:p>
          <a:p>
            <a:pPr lvl="1" algn="l" rtl="0"/>
            <a:r>
              <a:rPr lang="en-US" dirty="0" smtClean="0"/>
              <a:t>Dr. </a:t>
            </a:r>
            <a:r>
              <a:rPr lang="en-US" dirty="0" err="1" smtClean="0"/>
              <a:t>Jeniffer</a:t>
            </a:r>
            <a:r>
              <a:rPr lang="en-US" dirty="0" smtClean="0"/>
              <a:t> </a:t>
            </a:r>
            <a:r>
              <a:rPr lang="en-US" dirty="0" err="1" smtClean="0"/>
              <a:t>Golia-Pernicka</a:t>
            </a:r>
            <a:endParaRPr lang="en-US" dirty="0" smtClean="0"/>
          </a:p>
          <a:p>
            <a:pPr algn="l" rtl="0">
              <a:buNone/>
            </a:pPr>
            <a:endParaRPr lang="he-I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12048"/>
            <a:ext cx="2736304" cy="5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16738" r="78694" b="74401"/>
          <a:stretch>
            <a:fillRect/>
          </a:stretch>
        </p:blipFill>
        <p:spPr bwMode="auto">
          <a:xfrm>
            <a:off x="35496" y="6139931"/>
            <a:ext cx="2880320" cy="67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he-IL" dirty="0"/>
          </a:p>
        </p:txBody>
      </p:sp>
      <p:pic>
        <p:nvPicPr>
          <p:cNvPr id="3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799"/>
            <a:ext cx="1443536" cy="9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i="1" dirty="0" smtClean="0"/>
              <a:t>Basics Of MRI : How I Do It?  AFIIM -ISRA 2016</a:t>
            </a:r>
            <a:endParaRPr lang="fr-BE" b="1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380" y="6237312"/>
            <a:ext cx="2617124" cy="5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Basic MR protocol</a:t>
            </a:r>
          </a:p>
          <a:p>
            <a:pPr algn="l" rtl="0"/>
            <a:r>
              <a:rPr lang="en-US" dirty="0" smtClean="0"/>
              <a:t>Hepatocyte Specific Contrast Agents </a:t>
            </a:r>
          </a:p>
          <a:p>
            <a:pPr algn="l" rtl="0"/>
            <a:r>
              <a:rPr lang="en-US" dirty="0" smtClean="0"/>
              <a:t>Diffusion Weighted Imaging</a:t>
            </a:r>
          </a:p>
          <a:p>
            <a:pPr algn="l" rtl="0"/>
            <a:r>
              <a:rPr lang="en-US" dirty="0" smtClean="0"/>
              <a:t>Special populations</a:t>
            </a:r>
          </a:p>
          <a:p>
            <a:pPr lvl="1" algn="l" rtl="0"/>
            <a:r>
              <a:rPr lang="en-US" dirty="0" smtClean="0"/>
              <a:t>Fatty liver</a:t>
            </a:r>
          </a:p>
          <a:p>
            <a:pPr lvl="1" algn="l" rtl="0"/>
            <a:r>
              <a:rPr lang="en-US" dirty="0" smtClean="0"/>
              <a:t>Cirrhotic liver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MRI- Basic liver protocol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 err="1" smtClean="0"/>
              <a:t>Cor</a:t>
            </a:r>
            <a:r>
              <a:rPr lang="en-US" sz="2800" dirty="0" smtClean="0"/>
              <a:t> SSFSE T2w</a:t>
            </a:r>
          </a:p>
          <a:p>
            <a:pPr algn="l" rtl="0"/>
            <a:r>
              <a:rPr lang="en-US" sz="2800" dirty="0" smtClean="0"/>
              <a:t>Ax T2w FSE</a:t>
            </a:r>
          </a:p>
          <a:p>
            <a:pPr algn="l" rtl="0"/>
            <a:r>
              <a:rPr lang="en-US" sz="2800" dirty="0" smtClean="0"/>
              <a:t>Ax T1w Opposed phase imaging</a:t>
            </a:r>
          </a:p>
          <a:p>
            <a:pPr algn="l" rtl="0"/>
            <a:r>
              <a:rPr lang="en-US" sz="2800" dirty="0" smtClean="0"/>
              <a:t>T1w Dynamic Technique</a:t>
            </a:r>
          </a:p>
          <a:p>
            <a:pPr lvl="1" algn="l" rtl="0"/>
            <a:r>
              <a:rPr lang="en-US" sz="2000" dirty="0" smtClean="0"/>
              <a:t>at least pre, arterial, portal-venous, </a:t>
            </a:r>
          </a:p>
          <a:p>
            <a:pPr lvl="1" algn="l" rtl="0">
              <a:buNone/>
            </a:pPr>
            <a:r>
              <a:rPr lang="en-US" sz="2000" dirty="0" smtClean="0"/>
              <a:t>     equilibrium, delayed</a:t>
            </a:r>
          </a:p>
          <a:p>
            <a:pPr lvl="1" algn="l" rtl="0">
              <a:buNone/>
            </a:pPr>
            <a:r>
              <a:rPr lang="en-US" sz="2000" dirty="0" smtClean="0"/>
              <a:t>- 	</a:t>
            </a:r>
            <a:r>
              <a:rPr lang="en-US" sz="2000" dirty="0" err="1" smtClean="0"/>
              <a:t>Hepatobiliary</a:t>
            </a:r>
            <a:r>
              <a:rPr lang="en-US" sz="2000" dirty="0" smtClean="0"/>
              <a:t> phase</a:t>
            </a:r>
          </a:p>
          <a:p>
            <a:pPr lvl="1" algn="l" rtl="0">
              <a:buFontTx/>
              <a:buChar char="-"/>
            </a:pPr>
            <a:r>
              <a:rPr lang="en-US" sz="2000" dirty="0" err="1" smtClean="0"/>
              <a:t>Substractions</a:t>
            </a:r>
            <a:endParaRPr lang="en-US" sz="2000" dirty="0" smtClean="0"/>
          </a:p>
          <a:p>
            <a:r>
              <a:rPr lang="en-US" sz="2800" dirty="0" smtClean="0"/>
              <a:t>DWI- Ax</a:t>
            </a:r>
            <a:endParaRPr lang="he-IL" sz="2800" dirty="0" smtClean="0"/>
          </a:p>
          <a:p>
            <a:pPr algn="l" rtl="0"/>
            <a:r>
              <a:rPr lang="en-US" sz="2800" dirty="0" smtClean="0"/>
              <a:t>3D MRCP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 bwMode="auto">
          <a:xfrm>
            <a:off x="6084168" y="1556792"/>
            <a:ext cx="284104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MRI- Basic liver protocol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Tailor the study protocol</a:t>
            </a:r>
          </a:p>
          <a:p>
            <a:pPr lvl="1" algn="l" rtl="0"/>
            <a:r>
              <a:rPr lang="en-US" dirty="0" smtClean="0"/>
              <a:t>Indication for the study</a:t>
            </a:r>
          </a:p>
          <a:p>
            <a:pPr lvl="1" algn="l" rtl="0"/>
            <a:r>
              <a:rPr lang="en-US" dirty="0" smtClean="0"/>
              <a:t>Pt’s medical history- malignancy, fatty liver etc</a:t>
            </a:r>
          </a:p>
          <a:p>
            <a:pPr lvl="1" algn="l" rtl="0"/>
            <a:r>
              <a:rPr lang="en-US" dirty="0" smtClean="0"/>
              <a:t>Previous studies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Carefully read the standard</a:t>
            </a:r>
          </a:p>
          <a:p>
            <a:pPr algn="l" rtl="0">
              <a:buNone/>
            </a:pPr>
            <a:r>
              <a:rPr lang="en-US" dirty="0" smtClean="0"/>
              <a:t>     sequences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1607" b="60135"/>
          <a:stretch>
            <a:fillRect/>
          </a:stretch>
        </p:blipFill>
        <p:spPr bwMode="auto">
          <a:xfrm>
            <a:off x="5574461" y="4081692"/>
            <a:ext cx="3569539" cy="27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00392" y="645333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T1FS pre</a:t>
            </a:r>
            <a:endParaRPr lang="he-I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Hepatocyte-specific Contrast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Specifically taken up by </a:t>
            </a:r>
            <a:r>
              <a:rPr lang="en-US" dirty="0" err="1" smtClean="0"/>
              <a:t>hepatocytes</a:t>
            </a:r>
            <a:r>
              <a:rPr lang="en-US" dirty="0" smtClean="0"/>
              <a:t> (OATPs) </a:t>
            </a:r>
          </a:p>
          <a:p>
            <a:pPr algn="l" rtl="0"/>
            <a:r>
              <a:rPr lang="en-US" dirty="0" smtClean="0"/>
              <a:t>Excreted into </a:t>
            </a:r>
            <a:r>
              <a:rPr lang="en-US" dirty="0" err="1" smtClean="0"/>
              <a:t>biliary</a:t>
            </a:r>
            <a:r>
              <a:rPr lang="en-US" dirty="0" smtClean="0"/>
              <a:t> tree (MRPs) </a:t>
            </a:r>
          </a:p>
          <a:p>
            <a:pPr algn="l" rtl="0"/>
            <a:r>
              <a:rPr lang="en-US" dirty="0" smtClean="0"/>
              <a:t>Biphasic enhancement pattern</a:t>
            </a:r>
          </a:p>
          <a:p>
            <a:pPr lvl="1" algn="l" rtl="0"/>
            <a:r>
              <a:rPr lang="en-US" dirty="0" smtClean="0"/>
              <a:t>Immediately after administration (similar to standard  extracellular contrast agents)</a:t>
            </a:r>
          </a:p>
          <a:p>
            <a:pPr lvl="1" algn="l" rtl="0"/>
            <a:r>
              <a:rPr lang="en-US" dirty="0" smtClean="0"/>
              <a:t>Delayed, approximately 10-120 minutes after administration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11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HPB agents- Differences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Eovist</a:t>
            </a:r>
            <a:r>
              <a:rPr lang="en-US" sz="2400" dirty="0" smtClean="0"/>
              <a:t>® (</a:t>
            </a:r>
            <a:r>
              <a:rPr lang="en-US" sz="2400" dirty="0" err="1" smtClean="0"/>
              <a:t>Gadoxetate</a:t>
            </a:r>
            <a:r>
              <a:rPr lang="en-US" sz="2400" dirty="0" smtClean="0"/>
              <a:t>)</a:t>
            </a:r>
          </a:p>
          <a:p>
            <a:pPr algn="l" rtl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MultiHance</a:t>
            </a:r>
            <a:r>
              <a:rPr lang="en-US" sz="2400" dirty="0" smtClean="0"/>
              <a:t>® (</a:t>
            </a:r>
            <a:r>
              <a:rPr lang="en-US" sz="2400" dirty="0" err="1" smtClean="0"/>
              <a:t>Gadobenate</a:t>
            </a:r>
            <a:r>
              <a:rPr lang="en-US" sz="2400" dirty="0" smtClean="0"/>
              <a:t> </a:t>
            </a:r>
            <a:r>
              <a:rPr lang="en-US" sz="2400" dirty="0" err="1" smtClean="0"/>
              <a:t>Dimeglumine</a:t>
            </a:r>
            <a:r>
              <a:rPr lang="en-US" sz="2400" dirty="0" smtClean="0"/>
              <a:t>)</a:t>
            </a:r>
            <a:endParaRPr lang="he-IL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   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		</a:t>
            </a:r>
            <a:endParaRPr lang="en-US" sz="2400" dirty="0" smtClean="0">
              <a:solidFill>
                <a:srgbClr val="00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986052"/>
            <a:ext cx="9180512" cy="28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0059" y="6474822"/>
            <a:ext cx="395557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err="1" smtClean="0"/>
              <a:t>Chanyaputhipong</a:t>
            </a:r>
            <a:r>
              <a:rPr lang="en-US" sz="1600" dirty="0" smtClean="0"/>
              <a:t> et al. </a:t>
            </a:r>
            <a:r>
              <a:rPr lang="en-US" sz="1600" dirty="0" err="1" smtClean="0"/>
              <a:t>Int</a:t>
            </a:r>
            <a:r>
              <a:rPr lang="en-US" sz="1600" dirty="0" smtClean="0"/>
              <a:t> J </a:t>
            </a:r>
            <a:r>
              <a:rPr lang="en-US" sz="1600" dirty="0" err="1" smtClean="0"/>
              <a:t>Hepatology</a:t>
            </a:r>
            <a:r>
              <a:rPr lang="en-US" sz="1600" dirty="0" smtClean="0"/>
              <a:t> 2011</a:t>
            </a:r>
            <a:endParaRPr lang="he-IL" sz="1600" dirty="0"/>
          </a:p>
        </p:txBody>
      </p:sp>
      <p:sp>
        <p:nvSpPr>
          <p:cNvPr id="7" name="Oval 6"/>
          <p:cNvSpPr/>
          <p:nvPr/>
        </p:nvSpPr>
        <p:spPr>
          <a:xfrm>
            <a:off x="3707904" y="3861048"/>
            <a:ext cx="5040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948264" y="3933056"/>
            <a:ext cx="5040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2483768" y="414908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5724128" y="4149080"/>
            <a:ext cx="100811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 protocol</a:t>
            </a:r>
            <a:endParaRPr lang="he-IL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5" y="1558280"/>
            <a:ext cx="5591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188" y="4379168"/>
            <a:ext cx="5448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241" y="1052736"/>
            <a:ext cx="104137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err="1" smtClean="0"/>
              <a:t>Eovist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56355" y="3933056"/>
            <a:ext cx="160813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/>
              <a:t>Multihance</a:t>
            </a:r>
            <a:endParaRPr lang="he-IL" sz="2400" dirty="0"/>
          </a:p>
        </p:txBody>
      </p:sp>
      <p:sp>
        <p:nvSpPr>
          <p:cNvPr id="8" name="Oval 7"/>
          <p:cNvSpPr/>
          <p:nvPr/>
        </p:nvSpPr>
        <p:spPr>
          <a:xfrm>
            <a:off x="3851920" y="3356992"/>
            <a:ext cx="86409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236296" y="6237312"/>
            <a:ext cx="100811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HPB agents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Imaging patterns of HPB phase are divided into two categories: </a:t>
            </a:r>
          </a:p>
          <a:p>
            <a:pPr lvl="1" algn="l" rtl="0"/>
            <a:r>
              <a:rPr lang="en-US" dirty="0" smtClean="0">
                <a:solidFill>
                  <a:srgbClr val="00FF00"/>
                </a:solidFill>
              </a:rPr>
              <a:t>hypo</a:t>
            </a:r>
            <a:r>
              <a:rPr lang="en-US" dirty="0" smtClean="0"/>
              <a:t>-intensity</a:t>
            </a:r>
          </a:p>
          <a:p>
            <a:pPr lvl="1" algn="l" rtl="0"/>
            <a:r>
              <a:rPr lang="en-US" dirty="0" smtClean="0">
                <a:solidFill>
                  <a:srgbClr val="00FF00"/>
                </a:solidFill>
              </a:rPr>
              <a:t>hyper-/</a:t>
            </a:r>
            <a:r>
              <a:rPr lang="en-US" dirty="0" err="1" smtClean="0">
                <a:solidFill>
                  <a:srgbClr val="00FF00"/>
                </a:solidFill>
              </a:rPr>
              <a:t>iso</a:t>
            </a:r>
            <a:r>
              <a:rPr lang="en-US" dirty="0" smtClean="0"/>
              <a:t>-intensity</a:t>
            </a:r>
          </a:p>
          <a:p>
            <a:pPr algn="l" rtl="0"/>
            <a:r>
              <a:rPr lang="en-US" dirty="0"/>
              <a:t>E</a:t>
            </a:r>
            <a:r>
              <a:rPr lang="en-US" dirty="0" smtClean="0"/>
              <a:t>xplained by OATP and MRP expression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Improved detection &amp; characterization</a:t>
            </a:r>
          </a:p>
          <a:p>
            <a:pPr algn="l" rtl="0"/>
            <a:r>
              <a:rPr lang="en-US" dirty="0" smtClean="0"/>
              <a:t>Make sure there is </a:t>
            </a:r>
            <a:r>
              <a:rPr lang="en-US" dirty="0" err="1" smtClean="0"/>
              <a:t>biliary</a:t>
            </a:r>
            <a:r>
              <a:rPr lang="en-US" dirty="0" smtClean="0"/>
              <a:t> excretion on HPB phase!</a:t>
            </a:r>
          </a:p>
          <a:p>
            <a:pPr algn="l" rtl="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92080" y="6300028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Jeong</a:t>
            </a:r>
            <a:r>
              <a:rPr lang="en-US" dirty="0" smtClean="0"/>
              <a:t> et al </a:t>
            </a:r>
            <a:r>
              <a:rPr lang="en-US" dirty="0" err="1" smtClean="0"/>
              <a:t>Clin</a:t>
            </a:r>
            <a:r>
              <a:rPr lang="en-US" dirty="0" smtClean="0"/>
              <a:t> Mol </a:t>
            </a:r>
            <a:r>
              <a:rPr lang="en-US" dirty="0" err="1" smtClean="0"/>
              <a:t>Hepatol</a:t>
            </a:r>
            <a:r>
              <a:rPr lang="en-US" dirty="0" smtClean="0"/>
              <a:t> 2013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997</Words>
  <Application>Microsoft Office PowerPoint</Application>
  <PresentationFormat>Affichage à l'écran (4:3)</PresentationFormat>
  <Paragraphs>171</Paragraphs>
  <Slides>24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MRI of Malignant Hepatic Tumors: Tips and Tricks</vt:lpstr>
      <vt:lpstr>“An artist is only as good as his tools.”  –Elaine Maurer, circa 1991</vt:lpstr>
      <vt:lpstr>Overview</vt:lpstr>
      <vt:lpstr>MRI- Basic liver protocol</vt:lpstr>
      <vt:lpstr>MRI- Basic liver protocol</vt:lpstr>
      <vt:lpstr>Hepatocyte-specific Contrast Agents</vt:lpstr>
      <vt:lpstr>HPB agents- Differences</vt:lpstr>
      <vt:lpstr>Exam protocol</vt:lpstr>
      <vt:lpstr>HPB agents</vt:lpstr>
      <vt:lpstr>Présentation PowerPoint</vt:lpstr>
      <vt:lpstr>HPB agents- disadvantages</vt:lpstr>
      <vt:lpstr>Diffusion-weighted MRI (DW-MRI)</vt:lpstr>
      <vt:lpstr>DW Imaging</vt:lpstr>
      <vt:lpstr>ADC </vt:lpstr>
      <vt:lpstr> Apparent diffusion coefficient-ADC</vt:lpstr>
      <vt:lpstr>DWI limitations</vt:lpstr>
      <vt:lpstr>DWI for focal liver lesions</vt:lpstr>
      <vt:lpstr>Fatty liver</vt:lpstr>
      <vt:lpstr>Cirrhotic liver</vt:lpstr>
      <vt:lpstr>Cirrhotic liver</vt:lpstr>
      <vt:lpstr>Présentation PowerPoint</vt:lpstr>
      <vt:lpstr>In Summary</vt:lpstr>
      <vt:lpstr>Acknowledgment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</dc:title>
  <dc:creator>utilisateur</dc:creator>
  <cp:lastModifiedBy> </cp:lastModifiedBy>
  <cp:revision>75</cp:revision>
  <dcterms:modified xsi:type="dcterms:W3CDTF">2016-05-24T21:00:51Z</dcterms:modified>
</cp:coreProperties>
</file>